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59" d="100"/>
          <a:sy n="59" d="100"/>
        </p:scale>
        <p:origin x="102"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9/16/2019</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5722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4322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9/16/2019</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750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9/16/2019</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5496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9/16/2019</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3436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5402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908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6855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0857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9/16/2019</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53980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9/16/2019</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18280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9/16/2019</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8173475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85" r:id="rId5"/>
    <p:sldLayoutId id="2147483679" r:id="rId6"/>
    <p:sldLayoutId id="2147483680" r:id="rId7"/>
    <p:sldLayoutId id="2147483681" r:id="rId8"/>
    <p:sldLayoutId id="2147483684" r:id="rId9"/>
    <p:sldLayoutId id="2147483682" r:id="rId10"/>
    <p:sldLayoutId id="2147483683" r:id="rId11"/>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mailto:cremar@cbsd.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2FA4EF2-B080-4C2C-9DA3-18179A433D15}"/>
              </a:ext>
            </a:extLst>
          </p:cNvPr>
          <p:cNvSpPr>
            <a:spLocks noGrp="1"/>
          </p:cNvSpPr>
          <p:nvPr>
            <p:ph type="ctrTitle"/>
          </p:nvPr>
        </p:nvSpPr>
        <p:spPr>
          <a:xfrm>
            <a:off x="638620" y="863695"/>
            <a:ext cx="3511233" cy="3779995"/>
          </a:xfrm>
        </p:spPr>
        <p:txBody>
          <a:bodyPr anchor="ctr">
            <a:normAutofit/>
          </a:bodyPr>
          <a:lstStyle/>
          <a:p>
            <a:r>
              <a:rPr lang="en-US" dirty="0">
                <a:solidFill>
                  <a:schemeClr val="tx1"/>
                </a:solidFill>
              </a:rPr>
              <a:t>Virginia </a:t>
            </a:r>
            <a:r>
              <a:rPr lang="en-US" dirty="0" err="1">
                <a:solidFill>
                  <a:schemeClr val="tx1"/>
                </a:solidFill>
              </a:rPr>
              <a:t>woolf</a:t>
            </a:r>
            <a:r>
              <a:rPr lang="en-US" dirty="0">
                <a:solidFill>
                  <a:schemeClr val="tx1"/>
                </a:solidFill>
              </a:rPr>
              <a:t> </a:t>
            </a:r>
          </a:p>
        </p:txBody>
      </p:sp>
      <p:sp>
        <p:nvSpPr>
          <p:cNvPr id="3" name="Subtitle 2">
            <a:extLst>
              <a:ext uri="{FF2B5EF4-FFF2-40B4-BE49-F238E27FC236}">
                <a16:creationId xmlns:a16="http://schemas.microsoft.com/office/drawing/2014/main" id="{8291B1D9-0C07-4212-B33F-97B1A0C027D0}"/>
              </a:ext>
            </a:extLst>
          </p:cNvPr>
          <p:cNvSpPr>
            <a:spLocks noGrp="1"/>
          </p:cNvSpPr>
          <p:nvPr>
            <p:ph type="subTitle" idx="1"/>
          </p:nvPr>
        </p:nvSpPr>
        <p:spPr>
          <a:xfrm>
            <a:off x="638621" y="4739780"/>
            <a:ext cx="3511233" cy="1147054"/>
          </a:xfrm>
        </p:spPr>
        <p:txBody>
          <a:bodyPr anchor="t">
            <a:normAutofit/>
          </a:bodyPr>
          <a:lstStyle/>
          <a:p>
            <a:r>
              <a:rPr lang="en-US" sz="2200" dirty="0"/>
              <a:t>Question practice</a:t>
            </a:r>
          </a:p>
        </p:txBody>
      </p:sp>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9908462D-07C2-461E-804B-576FA5A9068C}"/>
              </a:ext>
            </a:extLst>
          </p:cNvPr>
          <p:cNvPicPr>
            <a:picLocks noChangeAspect="1"/>
          </p:cNvPicPr>
          <p:nvPr/>
        </p:nvPicPr>
        <p:blipFill rotWithShape="1">
          <a:blip r:embed="rId2"/>
          <a:srcRect l="26635" r="-1" b="-1"/>
          <a:stretch/>
        </p:blipFill>
        <p:spPr>
          <a:xfrm>
            <a:off x="4654295" y="10"/>
            <a:ext cx="7537705" cy="6857990"/>
          </a:xfrm>
          <a:prstGeom prst="rect">
            <a:avLst/>
          </a:prstGeom>
        </p:spPr>
      </p:pic>
    </p:spTree>
    <p:extLst>
      <p:ext uri="{BB962C8B-B14F-4D97-AF65-F5344CB8AC3E}">
        <p14:creationId xmlns:p14="http://schemas.microsoft.com/office/powerpoint/2010/main" val="321874833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25DF84-C84C-4134-AE36-E349B6495636}"/>
              </a:ext>
            </a:extLst>
          </p:cNvPr>
          <p:cNvSpPr txBox="1"/>
          <p:nvPr/>
        </p:nvSpPr>
        <p:spPr>
          <a:xfrm>
            <a:off x="489857" y="832757"/>
            <a:ext cx="11185072" cy="4031873"/>
          </a:xfrm>
          <a:prstGeom prst="rect">
            <a:avLst/>
          </a:prstGeom>
          <a:noFill/>
        </p:spPr>
        <p:txBody>
          <a:bodyPr wrap="square" rtlCol="0">
            <a:spAutoFit/>
          </a:bodyPr>
          <a:lstStyle/>
          <a:p>
            <a:r>
              <a:rPr lang="en-US" sz="3200" dirty="0">
                <a:highlight>
                  <a:srgbClr val="FFFF00"/>
                </a:highlight>
              </a:rPr>
              <a:t>DIRECTIONS:  </a:t>
            </a:r>
          </a:p>
          <a:p>
            <a:endParaRPr lang="en-US" sz="3200" dirty="0"/>
          </a:p>
          <a:p>
            <a:r>
              <a:rPr lang="en-US" sz="3200" dirty="0"/>
              <a:t>Review the </a:t>
            </a:r>
            <a:r>
              <a:rPr lang="en-US" sz="3200" dirty="0" err="1"/>
              <a:t>Virigina</a:t>
            </a:r>
            <a:r>
              <a:rPr lang="en-US" sz="3200" dirty="0"/>
              <a:t> Woolf passage and notes you made.  Then, follow the directions on the next slide for practice with writing a question and explaining answers.  Remember that this is meant to help you understand the kinds of questions on the SAT, how to think through them, and how to be successful with your first independent reading project.</a:t>
            </a:r>
          </a:p>
        </p:txBody>
      </p:sp>
    </p:spTree>
    <p:extLst>
      <p:ext uri="{BB962C8B-B14F-4D97-AF65-F5344CB8AC3E}">
        <p14:creationId xmlns:p14="http://schemas.microsoft.com/office/powerpoint/2010/main" val="159524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D5A22E-17E4-44D3-AD1E-1BF8C779EED4}"/>
              </a:ext>
            </a:extLst>
          </p:cNvPr>
          <p:cNvSpPr/>
          <p:nvPr/>
        </p:nvSpPr>
        <p:spPr>
          <a:xfrm>
            <a:off x="435428" y="700599"/>
            <a:ext cx="11272157" cy="5632311"/>
          </a:xfrm>
          <a:prstGeom prst="rect">
            <a:avLst/>
          </a:prstGeom>
        </p:spPr>
        <p:txBody>
          <a:bodyPr wrap="square">
            <a:spAutoFit/>
          </a:bodyPr>
          <a:lstStyle/>
          <a:p>
            <a:r>
              <a:rPr lang="en-US" sz="2400" dirty="0">
                <a:highlight>
                  <a:srgbClr val="FFFF00"/>
                </a:highlight>
              </a:rPr>
              <a:t>Open a fresh email and address it to:</a:t>
            </a:r>
          </a:p>
          <a:p>
            <a:pPr marL="342900" indent="-342900">
              <a:buFont typeface="Arial" panose="020B0604020202020204" pitchFamily="34" charset="0"/>
              <a:buChar char="•"/>
            </a:pPr>
            <a:r>
              <a:rPr lang="en-US" sz="2400" dirty="0"/>
              <a:t>Your group members</a:t>
            </a:r>
          </a:p>
          <a:p>
            <a:pPr marL="342900" indent="-342900">
              <a:buFont typeface="Arial" panose="020B0604020202020204" pitchFamily="34" charset="0"/>
              <a:buChar char="•"/>
            </a:pPr>
            <a:r>
              <a:rPr lang="en-US" sz="2400" dirty="0"/>
              <a:t>Your teacher: </a:t>
            </a:r>
            <a:r>
              <a:rPr lang="en-US" sz="2400" dirty="0">
                <a:hlinkClick r:id="rId2"/>
              </a:rPr>
              <a:t>cremar@cbsd.org</a:t>
            </a:r>
            <a:r>
              <a:rPr lang="en-US" sz="2400" dirty="0"/>
              <a:t> </a:t>
            </a:r>
          </a:p>
          <a:p>
            <a:r>
              <a:rPr lang="en-US" sz="2400" dirty="0">
                <a:sym typeface="Wingdings" panose="05000000000000000000" pitchFamily="2" charset="2"/>
              </a:rPr>
              <a:t>	 </a:t>
            </a:r>
            <a:r>
              <a:rPr lang="en-US" sz="2400" dirty="0"/>
              <a:t>In the subject line, type: #Block2</a:t>
            </a:r>
          </a:p>
          <a:p>
            <a:endParaRPr lang="en-US" sz="2400" dirty="0"/>
          </a:p>
          <a:p>
            <a:r>
              <a:rPr lang="en-US" sz="2400" dirty="0">
                <a:highlight>
                  <a:srgbClr val="FFFF00"/>
                </a:highlight>
              </a:rPr>
              <a:t>Type directly in the email:</a:t>
            </a:r>
          </a:p>
          <a:p>
            <a:pPr marL="457200" indent="-457200">
              <a:buFont typeface="Wingdings" panose="05000000000000000000" pitchFamily="2" charset="2"/>
              <a:buChar char="q"/>
            </a:pPr>
            <a:r>
              <a:rPr lang="en-US" sz="2400" dirty="0"/>
              <a:t> One SAT-style question about the speaker (the one giving the info in the passage)</a:t>
            </a:r>
          </a:p>
          <a:p>
            <a:pPr marL="457200" indent="-457200">
              <a:buFont typeface="Wingdings" panose="05000000000000000000" pitchFamily="2" charset="2"/>
              <a:buChar char="q"/>
            </a:pPr>
            <a:r>
              <a:rPr lang="en-US" sz="2400" dirty="0"/>
              <a:t>4 answer choices</a:t>
            </a:r>
          </a:p>
          <a:p>
            <a:pPr marL="457200" indent="-457200">
              <a:buFont typeface="Wingdings" panose="05000000000000000000" pitchFamily="2" charset="2"/>
              <a:buChar char="q"/>
            </a:pPr>
            <a:r>
              <a:rPr lang="en-US" sz="2400" dirty="0"/>
              <a:t>Indicate the correct answer</a:t>
            </a:r>
          </a:p>
          <a:p>
            <a:pPr marL="457200" indent="-457200">
              <a:buFont typeface="Wingdings" panose="05000000000000000000" pitchFamily="2" charset="2"/>
              <a:buChar char="q"/>
            </a:pPr>
            <a:r>
              <a:rPr lang="en-US" sz="2400" dirty="0"/>
              <a:t>A detailed explanation (two sentences) of why your answer is correct. Remember that sometimes you can help explain why your answer is right by noting why the other choices are wrong.</a:t>
            </a:r>
          </a:p>
          <a:p>
            <a:endParaRPr lang="en-US" sz="2400" dirty="0"/>
          </a:p>
          <a:p>
            <a:endParaRPr lang="en-US" sz="2400" dirty="0"/>
          </a:p>
          <a:p>
            <a:r>
              <a:rPr lang="en-US" sz="2400" dirty="0"/>
              <a:t>*See next slide for sample “speaker” questions</a:t>
            </a:r>
          </a:p>
        </p:txBody>
      </p:sp>
    </p:spTree>
    <p:extLst>
      <p:ext uri="{BB962C8B-B14F-4D97-AF65-F5344CB8AC3E}">
        <p14:creationId xmlns:p14="http://schemas.microsoft.com/office/powerpoint/2010/main" val="191905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33100A-F76A-4C39-BF33-95742F1BB03B}"/>
              </a:ext>
            </a:extLst>
          </p:cNvPr>
          <p:cNvSpPr/>
          <p:nvPr/>
        </p:nvSpPr>
        <p:spPr>
          <a:xfrm>
            <a:off x="484414" y="731495"/>
            <a:ext cx="11239500" cy="5262979"/>
          </a:xfrm>
          <a:prstGeom prst="rect">
            <a:avLst/>
          </a:prstGeom>
        </p:spPr>
        <p:txBody>
          <a:bodyPr wrap="square">
            <a:spAutoFit/>
          </a:bodyPr>
          <a:lstStyle/>
          <a:p>
            <a:r>
              <a:rPr lang="en-US" sz="2400" dirty="0">
                <a:highlight>
                  <a:srgbClr val="FFFF00"/>
                </a:highlight>
              </a:rPr>
              <a:t>Sample “speaker” questions</a:t>
            </a:r>
          </a:p>
          <a:p>
            <a:endParaRPr lang="en-US" sz="2400" dirty="0">
              <a:highlight>
                <a:srgbClr val="FFFF00"/>
              </a:highlight>
            </a:endParaRPr>
          </a:p>
          <a:p>
            <a:r>
              <a:rPr lang="en-US" sz="2400" dirty="0">
                <a:sym typeface="Wingdings" panose="05000000000000000000" pitchFamily="2" charset="2"/>
              </a:rPr>
              <a:t> </a:t>
            </a:r>
            <a:r>
              <a:rPr lang="en-US" sz="2400" dirty="0"/>
              <a:t>The stance that the speaker takes in the passage is best described as that of </a:t>
            </a:r>
          </a:p>
          <a:p>
            <a:pPr indent="293688"/>
            <a:r>
              <a:rPr lang="en-US" sz="2400" dirty="0"/>
              <a:t>A) an idealist setting forth principles</a:t>
            </a:r>
          </a:p>
          <a:p>
            <a:pPr indent="293688"/>
            <a:r>
              <a:rPr lang="en-US" sz="2400" dirty="0"/>
              <a:t>B) an advocate seeking a compromise position</a:t>
            </a:r>
          </a:p>
          <a:p>
            <a:pPr indent="293688"/>
            <a:r>
              <a:rPr lang="en-US" sz="2400" dirty="0"/>
              <a:t>C) an observer striving for neutrality</a:t>
            </a:r>
          </a:p>
          <a:p>
            <a:pPr indent="293688"/>
            <a:r>
              <a:rPr lang="en-US" sz="2400" dirty="0"/>
              <a:t>D) a scholar researching a historical controversy</a:t>
            </a:r>
          </a:p>
          <a:p>
            <a:endParaRPr lang="en-US" sz="2400" dirty="0"/>
          </a:p>
          <a:p>
            <a:pPr marL="342900" indent="-342900">
              <a:buFont typeface="Wingdings" panose="05000000000000000000" pitchFamily="2" charset="2"/>
              <a:buChar char="v"/>
            </a:pPr>
            <a:r>
              <a:rPr lang="en-US" sz="2400" dirty="0"/>
              <a:t>The description in the first paragraph indicates that what Ethan values most about  </a:t>
            </a:r>
          </a:p>
          <a:p>
            <a:r>
              <a:rPr lang="en-US" sz="2400" dirty="0"/>
              <a:t>    Mattie is her</a:t>
            </a:r>
          </a:p>
          <a:p>
            <a:pPr marL="342900" indent="65088">
              <a:buAutoNum type="alphaUcParenR"/>
            </a:pPr>
            <a:r>
              <a:rPr lang="en-US" sz="2400" dirty="0"/>
              <a:t>Fitness for farm labor</a:t>
            </a:r>
          </a:p>
          <a:p>
            <a:pPr marL="342900" indent="65088">
              <a:buAutoNum type="alphaUcParenR"/>
            </a:pPr>
            <a:r>
              <a:rPr lang="en-US" sz="2400" dirty="0"/>
              <a:t>Vivacious youth</a:t>
            </a:r>
          </a:p>
          <a:p>
            <a:pPr marL="342900" indent="65088">
              <a:buAutoNum type="alphaUcParenR"/>
            </a:pPr>
            <a:r>
              <a:rPr lang="en-US" sz="2400" dirty="0"/>
              <a:t>Receptive nature</a:t>
            </a:r>
          </a:p>
          <a:p>
            <a:pPr marL="342900" indent="65088">
              <a:buAutoNum type="alphaUcParenR"/>
            </a:pPr>
            <a:r>
              <a:rPr lang="en-US" sz="2400" dirty="0"/>
              <a:t>Freedom from worry</a:t>
            </a:r>
          </a:p>
        </p:txBody>
      </p:sp>
    </p:spTree>
    <p:extLst>
      <p:ext uri="{BB962C8B-B14F-4D97-AF65-F5344CB8AC3E}">
        <p14:creationId xmlns:p14="http://schemas.microsoft.com/office/powerpoint/2010/main" val="3662604951"/>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3E41"/>
      </a:dk2>
      <a:lt2>
        <a:srgbClr val="EEE9E9"/>
      </a:lt2>
      <a:accent1>
        <a:srgbClr val="80A9A7"/>
      </a:accent1>
      <a:accent2>
        <a:srgbClr val="75AB91"/>
      </a:accent2>
      <a:accent3>
        <a:srgbClr val="81AC86"/>
      </a:accent3>
      <a:accent4>
        <a:srgbClr val="86AC76"/>
      </a:accent4>
      <a:accent5>
        <a:srgbClr val="9AA57D"/>
      </a:accent5>
      <a:accent6>
        <a:srgbClr val="A9A274"/>
      </a:accent6>
      <a:hlink>
        <a:srgbClr val="B47477"/>
      </a:hlink>
      <a:folHlink>
        <a:srgbClr val="848484"/>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20</TotalTime>
  <Words>169</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Gill Sans MT</vt:lpstr>
      <vt:lpstr>Wingdings</vt:lpstr>
      <vt:lpstr>Wingdings 2</vt:lpstr>
      <vt:lpstr>DividendVTI</vt:lpstr>
      <vt:lpstr>Virginia woolf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woolf </dc:title>
  <dc:creator>REMAR, COLLEEN</dc:creator>
  <cp:lastModifiedBy>REMAR, COLLEEN</cp:lastModifiedBy>
  <cp:revision>4</cp:revision>
  <dcterms:created xsi:type="dcterms:W3CDTF">2019-09-16T13:22:16Z</dcterms:created>
  <dcterms:modified xsi:type="dcterms:W3CDTF">2019-09-16T13:42:23Z</dcterms:modified>
</cp:coreProperties>
</file>